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20" r:id="rId9"/>
    <p:sldId id="291" r:id="rId10"/>
    <p:sldId id="292" r:id="rId11"/>
    <p:sldId id="294" r:id="rId12"/>
    <p:sldId id="295" r:id="rId13"/>
    <p:sldId id="296" r:id="rId14"/>
    <p:sldId id="297" r:id="rId15"/>
    <p:sldId id="319" r:id="rId16"/>
    <p:sldId id="32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3300"/>
    <a:srgbClr val="3CD83C"/>
    <a:srgbClr val="008000"/>
    <a:srgbClr val="074F01"/>
    <a:srgbClr val="49CB5F"/>
    <a:srgbClr val="CC00FF"/>
    <a:srgbClr val="66CCFF"/>
    <a:srgbClr val="FFFF00"/>
    <a:srgbClr val="333300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412" autoAdjust="0"/>
    <p:restoredTop sz="94660"/>
  </p:normalViewPr>
  <p:slideViewPr>
    <p:cSldViewPr>
      <p:cViewPr>
        <p:scale>
          <a:sx n="78" d="100"/>
          <a:sy n="78" d="100"/>
        </p:scale>
        <p:origin x="-247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82E24-F7A5-4D66-935F-6F907B4A6225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C2B6A-F987-45D8-80D8-20F869ECE0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9017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0105E-923A-4013-BABD-86CEA45B0B3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F5BA2-ED56-4EA6-8A5C-D8106239A1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4645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A13B45-4287-4808-9AF6-3F5D35FB3F14}" type="datetimeFigureOut">
              <a:rPr lang="pl-PL" smtClean="0"/>
              <a:pPr/>
              <a:t>2014-09-17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F701CFC-4EAB-4B74-A880-F0577DA57A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409600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 smtClean="0">
                <a:solidFill>
                  <a:srgbClr val="3CD83C"/>
                </a:solidFill>
              </a:rPr>
              <a:t>OPRACOWAŁA: ANNA TUŁA - NOWACIŃSKA</a:t>
            </a:r>
            <a:endParaRPr lang="pl-PL" sz="1600" b="1" dirty="0">
              <a:solidFill>
                <a:srgbClr val="3CD83C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134672" cy="3456384"/>
          </a:xfr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PROCEDURA NADANIA IMIENIA</a:t>
            </a:r>
            <a:br>
              <a:rPr lang="pl-PL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PUBLICZNEJ SZKOLE PODSTAWOWEJ </a:t>
            </a:r>
            <a:br>
              <a:rPr lang="pl-PL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 RUDZICZCE</a:t>
            </a:r>
            <a:r>
              <a:rPr lang="pl-P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384832" y="4187543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2014</a:t>
            </a:r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2576629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 DALEJ?</a:t>
            </a:r>
            <a:endParaRPr lang="pl-PL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720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1. Komisja Wyborcza tworzy listę rankingową kandydatów – wygrywa te, który zostanie zgłoszony najwięcej razy;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2. Komisja Wyborcza ogłasza kandydata rodziców         na patrona szkoły 22 września 2014 r. o godz. 14.00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72505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JAK GŁOSOWAĆ?</a:t>
            </a:r>
            <a:endParaRPr lang="pl-PL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l-PL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na karcie do głosowania stawiamy znak X przy wybranym kandydacie</a:t>
            </a:r>
            <a:endParaRPr lang="pl-P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9434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KIEDY GŁOSOWANIE?</a:t>
            </a:r>
            <a:endParaRPr lang="pl-PL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800" b="1" dirty="0" smtClean="0">
                <a:latin typeface="Arial" pitchFamily="34" charset="0"/>
                <a:cs typeface="Arial" pitchFamily="34" charset="0"/>
              </a:rPr>
              <a:t>16 października 2014 r.</a:t>
            </a:r>
          </a:p>
          <a:p>
            <a:pPr marL="0" indent="0" algn="ctr">
              <a:buNone/>
            </a:pPr>
            <a:endParaRPr lang="pl-PL" sz="4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Rodzice – godz. 16.30</a:t>
            </a:r>
          </a:p>
          <a:p>
            <a:pPr marL="0" indent="0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Uczniowie – godz. 12.00</a:t>
            </a:r>
          </a:p>
          <a:p>
            <a:pPr marL="0" indent="0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Nauczyciele, pracownicy obsługi i administracji – godz. 16.30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025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MAMY PATRONA!</a:t>
            </a:r>
            <a:endParaRPr lang="pl-PL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39552" y="2286000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 października 2014 r.</a:t>
            </a:r>
          </a:p>
          <a:p>
            <a:pPr marL="0" indent="0" algn="ctr">
              <a:buNone/>
            </a:pPr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 godz. 14.oo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4577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 to dopiero początek…</a:t>
            </a:r>
            <a:endParaRPr lang="pl-PL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720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Wspólny wniosek Rady Pedagogicznej, Rady Rodziców i Samorządu Uczniowskiego do Rady Miejskiej o nadanie szkole imienia…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Uchwała Rady Miejskiej o nadaniu szkole imienia.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Praca z Patronem.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Uroczystość nadania szkole imienia.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051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899592" y="1388095"/>
            <a:ext cx="74395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4400" b="1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1772815"/>
            <a:ext cx="8229600" cy="2121768"/>
          </a:xfrm>
        </p:spPr>
        <p:txBody>
          <a:bodyPr>
            <a:normAutofit/>
          </a:bodyPr>
          <a:lstStyle/>
          <a:p>
            <a:pPr algn="ctr"/>
            <a:r>
              <a:rPr lang="pl-PL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???</a:t>
            </a:r>
            <a:endParaRPr lang="pl-PL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30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Dziękuję za uwagę</a:t>
            </a:r>
            <a:endParaRPr lang="pl-PL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723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27584" y="359459"/>
            <a:ext cx="748883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PODSTAWA PRAWNA:</a:t>
            </a:r>
          </a:p>
          <a:p>
            <a:endParaRPr lang="pl-PL" sz="36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pl-PL" sz="2400" dirty="0" smtClean="0"/>
              <a:t>§ </a:t>
            </a:r>
            <a:r>
              <a:rPr lang="pl-PL" sz="2400" dirty="0"/>
              <a:t>1 </a:t>
            </a:r>
            <a:r>
              <a:rPr lang="pl-PL" sz="2400" dirty="0" smtClean="0"/>
              <a:t>ust. </a:t>
            </a:r>
            <a:r>
              <a:rPr lang="pl-PL" sz="2400" dirty="0"/>
              <a:t>4 ramowego statutu publicznego szkoły, stanowiącego załącznik nr 2 do </a:t>
            </a:r>
            <a:r>
              <a:rPr lang="pl-PL" sz="2400" i="1" dirty="0"/>
              <a:t>Rozporządzenia Ministra Edukacji Narodowej z dnia 21 maja </a:t>
            </a:r>
            <a:r>
              <a:rPr lang="pl-PL" sz="2400" i="1" dirty="0" smtClean="0"/>
              <a:t>2001 r</a:t>
            </a:r>
            <a:r>
              <a:rPr lang="pl-PL" sz="2400" i="1" dirty="0"/>
              <a:t>. </a:t>
            </a:r>
            <a:r>
              <a:rPr lang="pl-PL" sz="2400" i="1" dirty="0" smtClean="0"/>
              <a:t>         w </a:t>
            </a:r>
            <a:r>
              <a:rPr lang="pl-PL" sz="2400" i="1" dirty="0"/>
              <a:t>sprawie ramowych statutów publicznego przedszkola oraz publicznych szkół</a:t>
            </a:r>
            <a:r>
              <a:rPr lang="pl-PL" sz="2400" dirty="0"/>
              <a:t> (Dz</a:t>
            </a:r>
            <a:r>
              <a:rPr lang="pl-PL" sz="2400" dirty="0" smtClean="0"/>
              <a:t>. U</a:t>
            </a:r>
            <a:r>
              <a:rPr lang="pl-PL" sz="2400" dirty="0"/>
              <a:t>. z </a:t>
            </a:r>
            <a:r>
              <a:rPr lang="pl-PL" sz="2400" dirty="0" smtClean="0"/>
              <a:t>2001 r</a:t>
            </a:r>
            <a:r>
              <a:rPr lang="pl-PL" sz="2400" dirty="0"/>
              <a:t>. </a:t>
            </a:r>
            <a:r>
              <a:rPr lang="pl-PL" sz="2400" dirty="0" smtClean="0"/>
              <a:t>nr </a:t>
            </a:r>
            <a:r>
              <a:rPr lang="pl-PL" sz="2400" dirty="0"/>
              <a:t>61, poz.624 </a:t>
            </a:r>
            <a:r>
              <a:rPr lang="pl-PL" sz="2400" dirty="0" smtClean="0"/>
              <a:t>    z </a:t>
            </a:r>
            <a:r>
              <a:rPr lang="pl-PL" sz="2400" dirty="0"/>
              <a:t>późniejszymi zmianami</a:t>
            </a:r>
            <a:r>
              <a:rPr lang="pl-PL" sz="2400" dirty="0" smtClean="0"/>
              <a:t>)</a:t>
            </a:r>
          </a:p>
          <a:p>
            <a:pPr marL="457200" indent="-457200">
              <a:buAutoNum type="arabicPeriod"/>
            </a:pPr>
            <a:endParaRPr lang="pl-PL" sz="2400" dirty="0"/>
          </a:p>
          <a:p>
            <a:pPr marL="457200" indent="-457200">
              <a:buAutoNum type="arabicPeriod"/>
            </a:pPr>
            <a:r>
              <a:rPr lang="pl-PL" sz="2400" dirty="0" smtClean="0"/>
              <a:t> </a:t>
            </a:r>
            <a:r>
              <a:rPr lang="pl-PL" sz="2400" dirty="0"/>
              <a:t>art.7 ust.1 pkt.8 i art.18 ust 2, pkt.15 ustawy z dnia 8 marca 1990r.o samorządzie gminnym </a:t>
            </a:r>
            <a:endParaRPr lang="pl-PL" sz="2400" dirty="0" smtClean="0"/>
          </a:p>
          <a:p>
            <a:r>
              <a:rPr lang="pl-PL" sz="2400" dirty="0"/>
              <a:t> </a:t>
            </a:r>
            <a:r>
              <a:rPr lang="pl-PL" sz="2400" dirty="0" smtClean="0"/>
              <a:t>     (</a:t>
            </a:r>
            <a:r>
              <a:rPr lang="pl-PL" sz="2400" dirty="0"/>
              <a:t>Dz</a:t>
            </a:r>
            <a:r>
              <a:rPr lang="pl-PL" sz="2400" dirty="0" smtClean="0"/>
              <a:t>. U</a:t>
            </a:r>
            <a:r>
              <a:rPr lang="pl-PL" sz="2400" dirty="0"/>
              <a:t>. z 2001r. nr 142 poz. 1591 tekst jednolity</a:t>
            </a:r>
            <a:r>
              <a:rPr lang="pl-PL" sz="2400" dirty="0" smtClean="0"/>
              <a:t>)</a:t>
            </a:r>
            <a:endParaRPr lang="pl-PL" sz="24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endParaRPr lang="pl-PL" sz="36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endParaRPr lang="pl-PL" sz="3600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161554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057400"/>
            <a:ext cx="7620000" cy="4800600"/>
          </a:xfrm>
        </p:spPr>
        <p:txBody>
          <a:bodyPr/>
          <a:lstStyle/>
          <a:p>
            <a:pPr lvl="0"/>
            <a:r>
              <a:rPr lang="pl-PL" dirty="0"/>
              <a:t>zyskuje własną tożsamość wyróżniającą ją spośród innych szkół,</a:t>
            </a:r>
          </a:p>
          <a:p>
            <a:pPr lvl="0"/>
            <a:r>
              <a:rPr lang="pl-PL" dirty="0"/>
              <a:t>buduje własny system wychowania w oparciu </a:t>
            </a:r>
            <a:r>
              <a:rPr lang="pl-PL" dirty="0" smtClean="0"/>
              <a:t>       o </a:t>
            </a:r>
            <a:r>
              <a:rPr lang="pl-PL" dirty="0"/>
              <a:t>autorytet patrona i wartości, które reprezentował swoim życiem i działalnością,</a:t>
            </a:r>
          </a:p>
          <a:p>
            <a:pPr lvl="0"/>
            <a:r>
              <a:rPr lang="pl-PL" dirty="0"/>
              <a:t>promuje postać patrona,</a:t>
            </a:r>
          </a:p>
          <a:p>
            <a:pPr lvl="0"/>
            <a:r>
              <a:rPr lang="pl-PL" dirty="0"/>
              <a:t>pozyskuje do współpracy osoby i instytucje związane z patronem,</a:t>
            </a:r>
          </a:p>
          <a:p>
            <a:r>
              <a:rPr lang="pl-PL" dirty="0"/>
              <a:t>tworzy własny ceremoniał.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80020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3200" b="1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pl-PL" sz="3200" b="1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pl-PL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P</a:t>
            </a:r>
            <a:r>
              <a:rPr lang="pl-PL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oprzez nadanie imienia szkoła:</a:t>
            </a:r>
            <a:r>
              <a:rPr lang="pl-PL" sz="2800" dirty="0" smtClean="0">
                <a:solidFill>
                  <a:srgbClr val="008000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pl-PL" sz="2800" dirty="0" smtClean="0">
                <a:solidFill>
                  <a:srgbClr val="008000"/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pl-PL" sz="3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74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7620000" cy="506003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5000" b="1" dirty="0">
                <a:latin typeface="Arial" pitchFamily="34" charset="0"/>
                <a:cs typeface="Arial" pitchFamily="34" charset="0"/>
              </a:rPr>
              <a:t> </a:t>
            </a:r>
            <a:endParaRPr lang="pl-PL" sz="5000" b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pl-PL" sz="5000" b="1" dirty="0"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pl-PL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AUTORYTET</a:t>
            </a:r>
          </a:p>
          <a:p>
            <a:pPr marL="114300" indent="0" algn="ctr">
              <a:buNone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WZÓR </a:t>
            </a:r>
          </a:p>
          <a:p>
            <a:pPr marL="114300" indent="0" algn="ctr">
              <a:buNone/>
            </a:pPr>
            <a:endParaRPr lang="pl-PL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MISTRZ</a:t>
            </a:r>
          </a:p>
          <a:p>
            <a:pPr marL="114300" indent="0" algn="ctr">
              <a:buNone/>
            </a:pPr>
            <a:endParaRPr lang="pl-PL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IDEAŁ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endParaRPr lang="pl-PL" sz="5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620000" cy="1872208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KTO NA PATRONA?</a:t>
            </a:r>
            <a:endParaRPr lang="pl-PL" sz="4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101269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764704"/>
            <a:ext cx="7620000" cy="4800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66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 POSZUKIWANIU AUTORYTETÓW</a:t>
            </a:r>
            <a:endParaRPr lang="pl-PL" sz="6600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8888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91680" y="2708920"/>
            <a:ext cx="8229600" cy="4572000"/>
          </a:xfrm>
        </p:spPr>
        <p:txBody>
          <a:bodyPr>
            <a:normAutofit/>
          </a:bodyPr>
          <a:lstStyle/>
          <a:p>
            <a:pPr marL="571500" indent="-457200"/>
            <a:r>
              <a:rPr lang="pl-PL" sz="4000" dirty="0">
                <a:latin typeface="Arial" pitchFamily="34" charset="0"/>
                <a:cs typeface="Arial" pitchFamily="34" charset="0"/>
              </a:rPr>
              <a:t>u</a:t>
            </a:r>
            <a:r>
              <a:rPr lang="pl-PL" sz="4000" dirty="0" smtClean="0">
                <a:latin typeface="Arial" pitchFamily="34" charset="0"/>
                <a:cs typeface="Arial" pitchFamily="34" charset="0"/>
              </a:rPr>
              <a:t>czniowie </a:t>
            </a:r>
          </a:p>
          <a:p>
            <a:pPr marL="571500" indent="-457200"/>
            <a:r>
              <a:rPr lang="pl-PL" sz="4000" dirty="0">
                <a:latin typeface="Arial" pitchFamily="34" charset="0"/>
                <a:cs typeface="Arial" pitchFamily="34" charset="0"/>
              </a:rPr>
              <a:t>r</a:t>
            </a:r>
            <a:r>
              <a:rPr lang="pl-PL" sz="4000" dirty="0" smtClean="0">
                <a:latin typeface="Arial" pitchFamily="34" charset="0"/>
                <a:cs typeface="Arial" pitchFamily="34" charset="0"/>
              </a:rPr>
              <a:t>odzice uczniów</a:t>
            </a:r>
          </a:p>
          <a:p>
            <a:pPr marL="571500" indent="-457200"/>
            <a:r>
              <a:rPr lang="pl-PL" sz="4000" dirty="0">
                <a:latin typeface="Arial" pitchFamily="34" charset="0"/>
                <a:cs typeface="Arial" pitchFamily="34" charset="0"/>
              </a:rPr>
              <a:t>n</a:t>
            </a:r>
            <a:r>
              <a:rPr lang="pl-PL" sz="4000" dirty="0" smtClean="0">
                <a:latin typeface="Arial" pitchFamily="34" charset="0"/>
                <a:cs typeface="Arial" pitchFamily="34" charset="0"/>
              </a:rPr>
              <a:t>auczyciele, pracownicy administracji i obsługi</a:t>
            </a:r>
            <a:endParaRPr lang="pl-P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KTO MOŻE PODAWĆ KANDYDATURY NA PATRONA SZKOŁY?</a:t>
            </a:r>
            <a:endParaRPr lang="pl-PL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936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7969696" cy="612068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JAK TO ZROBIĆ?</a:t>
            </a:r>
          </a:p>
          <a:p>
            <a:pPr marL="114300" indent="0" algn="ctr">
              <a:buNone/>
            </a:pPr>
            <a:endParaRPr lang="pl-PL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pl-PL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Pobrać stosowny druk                       z sekretariatu i wypełnić:</a:t>
            </a:r>
          </a:p>
          <a:p>
            <a:pPr marL="857250" indent="-742950" algn="just">
              <a:lnSpc>
                <a:spcPct val="150000"/>
              </a:lnSpc>
              <a:buAutoNum type="alphaLcParenR"/>
            </a:pPr>
            <a:r>
              <a:rPr lang="pl-PL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pl-PL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ndywidualnie</a:t>
            </a:r>
          </a:p>
          <a:p>
            <a:pPr marL="857250" indent="-742950" algn="just">
              <a:lnSpc>
                <a:spcPct val="150000"/>
              </a:lnSpc>
              <a:buAutoNum type="alphaLcParenR"/>
            </a:pPr>
            <a:r>
              <a:rPr lang="pl-PL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zbiorowo                    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4069212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84584" y="1052736"/>
            <a:ext cx="10297144" cy="3672408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KIEDY?</a:t>
            </a:r>
            <a:br>
              <a:rPr lang="pl-PL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 11 – 19  września</a:t>
            </a:r>
            <a:r>
              <a:rPr lang="pl-PL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l-PL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2014</a:t>
            </a:r>
            <a:r>
              <a:rPr lang="pl-PL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sz="4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6276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259632" y="1340768"/>
            <a:ext cx="68407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KTO LICZY  PROPOZYCJE?</a:t>
            </a:r>
          </a:p>
          <a:p>
            <a:endParaRPr lang="pl-PL" dirty="0"/>
          </a:p>
          <a:p>
            <a:endParaRPr lang="pl-PL" b="1" dirty="0" smtClean="0"/>
          </a:p>
          <a:p>
            <a:r>
              <a:rPr lang="pl-PL" sz="28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KOMISJA WYBORCZA </a:t>
            </a:r>
            <a:r>
              <a:rPr lang="pl-PL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l-PL" sz="2800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p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rzedstawiciel Rady Pedagogicznej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p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rzedstawiciel Rady Rodziców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p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rzedstawiciel Samorządu Uczniowskiego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9337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4363</TotalTime>
  <Words>341</Words>
  <Application>Microsoft Office PowerPoint</Application>
  <PresentationFormat>Pokaz na ekranie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Papier</vt:lpstr>
      <vt:lpstr>PROCEDURA NADANIA IMIENIA PUBLICZNEJ SZKOLE PODSTAWOWEJ  W RUDZICZCE </vt:lpstr>
      <vt:lpstr>Slajd 2</vt:lpstr>
      <vt:lpstr> Poprzez nadanie imienia szkoła: </vt:lpstr>
      <vt:lpstr>KTO NA PATRONA?</vt:lpstr>
      <vt:lpstr>Slajd 5</vt:lpstr>
      <vt:lpstr>KTO MOŻE PODAWĆ KANDYDATURY NA PATRONA SZKOŁY?</vt:lpstr>
      <vt:lpstr>Slajd 7</vt:lpstr>
      <vt:lpstr> KIEDY?  od 11 – 19  września 2014 </vt:lpstr>
      <vt:lpstr>Slajd 9</vt:lpstr>
      <vt:lpstr>CO DALEJ?</vt:lpstr>
      <vt:lpstr>JAK GŁOSOWAĆ?</vt:lpstr>
      <vt:lpstr>KIEDY GŁOSOWANIE?</vt:lpstr>
      <vt:lpstr>MAMY PATRONA!</vt:lpstr>
      <vt:lpstr>A to dopiero początek…</vt:lpstr>
      <vt:lpstr>???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 FUNKCJONOWANIA                     I ROZWOJU ZESPOŁU SZKOLNO – PRZEDSZKOLNEGO W RUDZICZCE</dc:title>
  <dc:creator>anna</dc:creator>
  <cp:lastModifiedBy>TOD</cp:lastModifiedBy>
  <cp:revision>204</cp:revision>
  <dcterms:created xsi:type="dcterms:W3CDTF">2013-06-28T16:04:04Z</dcterms:created>
  <dcterms:modified xsi:type="dcterms:W3CDTF">2014-09-17T15:16:41Z</dcterms:modified>
</cp:coreProperties>
</file>